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8" r:id="rId12"/>
    <p:sldId id="274" r:id="rId13"/>
    <p:sldId id="268" r:id="rId14"/>
    <p:sldId id="270" r:id="rId15"/>
    <p:sldId id="275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10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2330-4B54-164D-A074-D840BE092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BD1D0-D80C-9649-9BA5-52A36593C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Circuits &amp;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9661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Resistance measures how a material reduces the flow of electric current through it (unit of measure is in Ohms)</a:t>
            </a:r>
          </a:p>
          <a:p>
            <a:r>
              <a:rPr lang="en-US" dirty="0"/>
              <a:t>Copper and aluminum (conductors) create a very low level of resistance</a:t>
            </a:r>
          </a:p>
          <a:p>
            <a:r>
              <a:rPr lang="en-US" dirty="0"/>
              <a:t>Rubber (insulator) creates a very high level of resistance</a:t>
            </a:r>
          </a:p>
          <a:p>
            <a:r>
              <a:rPr lang="en-US" dirty="0"/>
              <a:t>The higher the level of resistance in a circuit, the less current will flow</a:t>
            </a:r>
          </a:p>
          <a:p>
            <a:r>
              <a:rPr lang="en-US" dirty="0"/>
              <a:t>If we want to lower the current flow in a circuit, we use a resistor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37F9-89E5-F74F-9AF2-9C5CF004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7" y="0"/>
            <a:ext cx="7811202" cy="68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is the difference in charge between 2 points - it represents electrical potential (measured in Volts)</a:t>
            </a:r>
          </a:p>
          <a:p>
            <a:r>
              <a:rPr lang="en-US" dirty="0"/>
              <a:t>Resistance measures the ability to slow down the flow of electrical charge in a circuit (measured in Ohms)</a:t>
            </a:r>
          </a:p>
          <a:p>
            <a:r>
              <a:rPr lang="en-US" dirty="0"/>
              <a:t>Current is the flow of electrical charge (measured in Amps)</a:t>
            </a:r>
          </a:p>
        </p:txBody>
      </p:sp>
    </p:spTree>
    <p:extLst>
      <p:ext uri="{BB962C8B-B14F-4D97-AF65-F5344CB8AC3E}">
        <p14:creationId xmlns:p14="http://schemas.microsoft.com/office/powerpoint/2010/main" val="237570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Ohm’s Law is used to determine proper resistance in a circuit </a:t>
            </a:r>
          </a:p>
          <a:p>
            <a:r>
              <a:rPr lang="en-US" dirty="0"/>
              <a:t>An LED is rated based on its forward voltage (volts) and current (milliamps) needed to power it</a:t>
            </a:r>
          </a:p>
          <a:p>
            <a:r>
              <a:rPr lang="en-US" dirty="0"/>
              <a:t>Our LED is rated at </a:t>
            </a:r>
            <a:r>
              <a:rPr lang="en-US" dirty="0" err="1"/>
              <a:t>fV</a:t>
            </a:r>
            <a:r>
              <a:rPr lang="en-US" dirty="0"/>
              <a:t> = 3.2 V and I = 20 mA</a:t>
            </a:r>
          </a:p>
          <a:p>
            <a:r>
              <a:rPr lang="en-US" dirty="0"/>
              <a:t>Our power supply is </a:t>
            </a:r>
            <a:r>
              <a:rPr lang="en-US" dirty="0" err="1"/>
              <a:t>sV</a:t>
            </a:r>
            <a:r>
              <a:rPr lang="en-US" dirty="0"/>
              <a:t> = 9 V</a:t>
            </a:r>
          </a:p>
          <a:p>
            <a:r>
              <a:rPr lang="en-US" dirty="0"/>
              <a:t>R = (</a:t>
            </a:r>
            <a:r>
              <a:rPr lang="en-US" dirty="0" err="1"/>
              <a:t>sV</a:t>
            </a:r>
            <a:r>
              <a:rPr lang="en-US" dirty="0"/>
              <a:t> - </a:t>
            </a:r>
            <a:r>
              <a:rPr lang="en-US" dirty="0" err="1"/>
              <a:t>fV</a:t>
            </a:r>
            <a:r>
              <a:rPr lang="en-US" dirty="0"/>
              <a:t>) / I</a:t>
            </a:r>
          </a:p>
          <a:p>
            <a:r>
              <a:rPr lang="en-US" dirty="0"/>
              <a:t>R = (9 V - 3.2 V) / 20 mA = .29 * 1000 (mA to A) = 290 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000FD-8979-2249-88EB-5570982B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battery, an LED light, and a 330 </a:t>
            </a:r>
            <a:r>
              <a:rPr lang="el-GR" dirty="0"/>
              <a:t>Ω </a:t>
            </a:r>
            <a:r>
              <a:rPr lang="en-US" dirty="0"/>
              <a:t>resistor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C236-432C-8641-B4CB-B75AA227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2984500"/>
            <a:ext cx="3403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0B74E-1044-F740-B56F-2FA17A6D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25" y="1143794"/>
            <a:ext cx="1028700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if we reverse the pins on the LED light?</a:t>
            </a:r>
          </a:p>
          <a:p>
            <a:r>
              <a:rPr lang="en-US" dirty="0"/>
              <a:t>LED lights are polarized - they can only be connected to a circuit in one direction</a:t>
            </a:r>
          </a:p>
          <a:p>
            <a:r>
              <a:rPr lang="en-US" dirty="0"/>
              <a:t>Anode (long pin) - positive side of an LED</a:t>
            </a:r>
          </a:p>
          <a:p>
            <a:r>
              <a:rPr lang="en-US" dirty="0"/>
              <a:t>Cathode (short pin) - negative side of an LED</a:t>
            </a:r>
          </a:p>
        </p:txBody>
      </p:sp>
    </p:spTree>
    <p:extLst>
      <p:ext uri="{BB962C8B-B14F-4D97-AF65-F5344CB8AC3E}">
        <p14:creationId xmlns:p14="http://schemas.microsoft.com/office/powerpoint/2010/main" val="325792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circuits are referred to as Open or Closed</a:t>
            </a:r>
          </a:p>
          <a:p>
            <a:r>
              <a:rPr lang="en-US" dirty="0"/>
              <a:t>Remember that a circuit is a loop – a path for electric charge to flow from (+) to (-)</a:t>
            </a:r>
          </a:p>
          <a:p>
            <a:r>
              <a:rPr lang="en-US" dirty="0"/>
              <a:t>A closed circuit is one in which there are no breaks in the path</a:t>
            </a:r>
          </a:p>
          <a:p>
            <a:r>
              <a:rPr lang="en-US" dirty="0"/>
              <a:t>An open circuit is one in which there is 1 or more break in the path</a:t>
            </a:r>
          </a:p>
        </p:txBody>
      </p:sp>
    </p:spTree>
    <p:extLst>
      <p:ext uri="{BB962C8B-B14F-4D97-AF65-F5344CB8AC3E}">
        <p14:creationId xmlns:p14="http://schemas.microsoft.com/office/powerpoint/2010/main" val="6630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LED circuit</a:t>
            </a:r>
          </a:p>
          <a:p>
            <a:r>
              <a:rPr lang="en-US" dirty="0"/>
              <a:t>What would happen if one of the wires is disconnected from the  breadboard?</a:t>
            </a:r>
          </a:p>
          <a:p>
            <a:r>
              <a:rPr lang="en-US" dirty="0"/>
              <a:t>The circuit would be broken (open) preventing the flow of electric charge through it</a:t>
            </a:r>
          </a:p>
          <a:p>
            <a:r>
              <a:rPr lang="en-US" dirty="0"/>
              <a:t>Reconnecting the wire would then “close” the circuit again</a:t>
            </a:r>
          </a:p>
          <a:p>
            <a:r>
              <a:rPr lang="en-US" dirty="0"/>
              <a:t>Where else do you see this in everyday life?</a:t>
            </a:r>
          </a:p>
        </p:txBody>
      </p:sp>
    </p:spTree>
    <p:extLst>
      <p:ext uri="{BB962C8B-B14F-4D97-AF65-F5344CB8AC3E}">
        <p14:creationId xmlns:p14="http://schemas.microsoft.com/office/powerpoint/2010/main" val="296283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number of different switches that can be applied to electric circuits</a:t>
            </a:r>
          </a:p>
          <a:p>
            <a:r>
              <a:rPr lang="en-US" dirty="0"/>
              <a:t>All switches can interrupt current in an electric circuit</a:t>
            </a:r>
          </a:p>
        </p:txBody>
      </p:sp>
    </p:spTree>
    <p:extLst>
      <p:ext uri="{BB962C8B-B14F-4D97-AF65-F5344CB8AC3E}">
        <p14:creationId xmlns:p14="http://schemas.microsoft.com/office/powerpoint/2010/main" val="148449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toggle switch is manually activated using a lever</a:t>
            </a:r>
          </a:p>
          <a:p>
            <a:r>
              <a:rPr lang="en-US" dirty="0"/>
              <a:t>A toggle opens and closes a circuit</a:t>
            </a:r>
          </a:p>
          <a:p>
            <a:r>
              <a:rPr lang="en-US" dirty="0"/>
              <a:t>Some toggle switches can be used to redirect flow of electricity between 2 or more components</a:t>
            </a:r>
          </a:p>
          <a:p>
            <a:r>
              <a:rPr lang="en-US" dirty="0"/>
              <a:t>Do you have a light at home that can be turned on and off using separate switches?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ACB4E-7792-064F-9C9D-65312CC0DA82}"/>
              </a:ext>
            </a:extLst>
          </p:cNvPr>
          <p:cNvSpPr txBox="1"/>
          <p:nvPr/>
        </p:nvSpPr>
        <p:spPr>
          <a:xfrm>
            <a:off x="3336324" y="1309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180CE-BF54-4A43-822F-9A2E5FE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88" y="824403"/>
            <a:ext cx="838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switched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momentary switch to the LED circuit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A11FF-85B0-3446-928A-79F208E9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086100"/>
            <a:ext cx="3289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Electricity is the movement of electrons</a:t>
            </a:r>
          </a:p>
          <a:p>
            <a:r>
              <a:rPr lang="en-US" dirty="0"/>
              <a:t>Electrons contain an electric charge</a:t>
            </a:r>
          </a:p>
          <a:p>
            <a:r>
              <a:rPr lang="en-US" dirty="0"/>
              <a:t>This charge can be harnessed to do work like lighting a bulb, providing power to your laptop, etc..</a:t>
            </a:r>
          </a:p>
        </p:txBody>
      </p:sp>
    </p:spTree>
    <p:extLst>
      <p:ext uri="{BB962C8B-B14F-4D97-AF65-F5344CB8AC3E}">
        <p14:creationId xmlns:p14="http://schemas.microsoft.com/office/powerpoint/2010/main" val="100518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components can be added to circuits in many different ways</a:t>
            </a:r>
          </a:p>
          <a:p>
            <a:r>
              <a:rPr lang="en-US" dirty="0"/>
              <a:t>You may have heard of series or parallel circuits?</a:t>
            </a:r>
          </a:p>
          <a:p>
            <a:r>
              <a:rPr lang="en-US" dirty="0"/>
              <a:t>When components are connected in series, a broken component will break the entire circuit</a:t>
            </a:r>
          </a:p>
          <a:p>
            <a:r>
              <a:rPr lang="en-US" dirty="0"/>
              <a:t>When components are connected in parallel, a broken component will not break the entire circuit</a:t>
            </a:r>
          </a:p>
        </p:txBody>
      </p:sp>
    </p:spTree>
    <p:extLst>
      <p:ext uri="{BB962C8B-B14F-4D97-AF65-F5344CB8AC3E}">
        <p14:creationId xmlns:p14="http://schemas.microsoft.com/office/powerpoint/2010/main" val="2143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buzzer to the circuit - like an LED, a buzzer is polarized</a:t>
            </a:r>
          </a:p>
          <a:p>
            <a:r>
              <a:rPr lang="en-US" dirty="0"/>
              <a:t>Resistance is not needed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2C02-9118-FC45-B382-9C9B1953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3049587"/>
            <a:ext cx="2971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3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toggled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LED circuit with a toggle switch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B372E-8CEA-5E40-941C-21D83662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086101"/>
            <a:ext cx="3771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why does any of this matter?</a:t>
            </a:r>
          </a:p>
          <a:p>
            <a:r>
              <a:rPr lang="en-US" dirty="0"/>
              <a:t>Digital circuits have 2 voltage states - Logic 0 and Logic 1</a:t>
            </a:r>
          </a:p>
          <a:p>
            <a:r>
              <a:rPr lang="en-US" dirty="0"/>
              <a:t>Logic 1 represents a “High” voltage, like 5 volts</a:t>
            </a:r>
          </a:p>
          <a:p>
            <a:r>
              <a:rPr lang="en-US" dirty="0"/>
              <a:t>Logic 2 represents a “Low” voltage, like 0 volts</a:t>
            </a:r>
          </a:p>
        </p:txBody>
      </p:sp>
    </p:spTree>
    <p:extLst>
      <p:ext uri="{BB962C8B-B14F-4D97-AF65-F5344CB8AC3E}">
        <p14:creationId xmlns:p14="http://schemas.microsoft.com/office/powerpoint/2010/main" val="354061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a circuit with low voltage represents 0 and a circuit with high voltage represents 1</a:t>
            </a:r>
          </a:p>
          <a:p>
            <a:r>
              <a:rPr lang="en-US" dirty="0"/>
              <a:t>Where else do we see 0s and 1s?</a:t>
            </a:r>
          </a:p>
        </p:txBody>
      </p:sp>
    </p:spTree>
    <p:extLst>
      <p:ext uri="{BB962C8B-B14F-4D97-AF65-F5344CB8AC3E}">
        <p14:creationId xmlns:p14="http://schemas.microsoft.com/office/powerpoint/2010/main" val="5532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binary number system uses Binary Digits (BITS)</a:t>
            </a:r>
          </a:p>
          <a:p>
            <a:r>
              <a:rPr lang="en-US" dirty="0"/>
              <a:t>8 BITS represents a BYTE - a single character</a:t>
            </a:r>
          </a:p>
          <a:p>
            <a:r>
              <a:rPr lang="en-US" dirty="0"/>
              <a:t>01001010 represents the letter “J”</a:t>
            </a:r>
          </a:p>
          <a:p>
            <a:r>
              <a:rPr lang="en-US" dirty="0"/>
              <a:t>How many characters can be represented using 8 bits?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0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how modern day computers came to be</a:t>
            </a:r>
          </a:p>
          <a:p>
            <a:r>
              <a:rPr lang="en-US" dirty="0"/>
              <a:t>Using “integrated circuits” storing “low” and “high” voltages to represent 0s and 1s</a:t>
            </a:r>
          </a:p>
        </p:txBody>
      </p:sp>
    </p:spTree>
    <p:extLst>
      <p:ext uri="{BB962C8B-B14F-4D97-AF65-F5344CB8AC3E}">
        <p14:creationId xmlns:p14="http://schemas.microsoft.com/office/powerpoint/2010/main" val="199421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Circuits can be created to perform tasks to help us in our daily lives</a:t>
            </a:r>
          </a:p>
          <a:p>
            <a:r>
              <a:rPr lang="en-US" dirty="0"/>
              <a:t>Adding a microcontroller (Raspberry Pi, Arduino), we can write programs to interact with the components in a circuit and do useful things</a:t>
            </a:r>
          </a:p>
          <a:p>
            <a:r>
              <a:rPr lang="en-US" dirty="0"/>
              <a:t>For example?</a:t>
            </a:r>
          </a:p>
        </p:txBody>
      </p:sp>
    </p:spTree>
    <p:extLst>
      <p:ext uri="{BB962C8B-B14F-4D97-AF65-F5344CB8AC3E}">
        <p14:creationId xmlns:p14="http://schemas.microsoft.com/office/powerpoint/2010/main" val="175459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the name of a great rock band, AC and DC are acronyms for ways current can flow through a circuit</a:t>
            </a:r>
          </a:p>
          <a:p>
            <a:r>
              <a:rPr lang="en-US" dirty="0"/>
              <a:t>In Direct Current (DC) circuits, current only flows in one direction</a:t>
            </a:r>
          </a:p>
          <a:p>
            <a:r>
              <a:rPr lang="en-US" dirty="0"/>
              <a:t>In Alternating Current (AC) circuits, the flow of current is periodically reversed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8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can be generated and transported at high voltages over long distances with very little energy loss and heat generation</a:t>
            </a:r>
          </a:p>
          <a:p>
            <a:r>
              <a:rPr lang="en-US" dirty="0"/>
              <a:t>That is why AC is used in homes and office buildings,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DC is used for most digital electronics (computers, radios, flat screen television, cell phones, flashlights, hybrid cars, etc.)</a:t>
            </a:r>
          </a:p>
          <a:p>
            <a:r>
              <a:rPr lang="en-US" dirty="0"/>
              <a:t>DC is produced from batteries</a:t>
            </a:r>
          </a:p>
          <a:p>
            <a:r>
              <a:rPr lang="en-US" dirty="0"/>
              <a:t>DC can be produced from AC using a rectifier (for example, a power supply) that converts AC to DC power at low voltages (typically 3.3 or 5 volts for DC circuits)</a:t>
            </a:r>
          </a:p>
          <a:p>
            <a:r>
              <a:rPr lang="en-US" dirty="0"/>
              <a:t>12 volts DC are typically used to control motors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battery is rated at 1.5 volts</a:t>
            </a:r>
          </a:p>
          <a:p>
            <a:r>
              <a:rPr lang="en-US" dirty="0"/>
              <a:t>There are 2 terminals in a battery</a:t>
            </a:r>
          </a:p>
          <a:p>
            <a:r>
              <a:rPr lang="en-US" dirty="0"/>
              <a:t>The positive terminal (+) has1.5 volts of electric charge</a:t>
            </a:r>
          </a:p>
          <a:p>
            <a:r>
              <a:rPr lang="en-US" dirty="0"/>
              <a:t>The negative terminal (-) has 0 volts of electric charge</a:t>
            </a:r>
          </a:p>
          <a:p>
            <a:r>
              <a:rPr lang="en-US" dirty="0"/>
              <a:t>The difference is 1.5 volts - that’s what voltage is, the difference in charge between 2 points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EDD52-A7C5-8245-916F-4FE1BC85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circuit is a path through which electrical current flows</a:t>
            </a:r>
          </a:p>
          <a:p>
            <a:r>
              <a:rPr lang="en-US" dirty="0"/>
              <a:t>Electricity wants to move from higher voltage (+) to lower voltage (-)</a:t>
            </a:r>
          </a:p>
          <a:p>
            <a:r>
              <a:rPr lang="en-US" dirty="0"/>
              <a:t>When a conductive material (like a copper wire) is attached to the (+) end of the battery a path is created for current to flow</a:t>
            </a:r>
          </a:p>
          <a:p>
            <a:r>
              <a:rPr lang="en-US" dirty="0"/>
              <a:t>If we attach the other end of the conductor to the (–) end of the battery (A VERY BAD IDEA) we have created a loop or circuit</a:t>
            </a:r>
          </a:p>
          <a:p>
            <a:r>
              <a:rPr lang="en-US" dirty="0"/>
              <a:t>In this case, since there is  no load in the circuit, we have a “short” circuit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E25D-4197-8444-A9AE-A054A8C9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case of a short circuit, the power supply (battery) will attempt to provide infinite current – which may burn wires, damage components, etc..</a:t>
            </a:r>
          </a:p>
          <a:p>
            <a:r>
              <a:rPr lang="en-US" dirty="0"/>
              <a:t>We build circuits to do useful things like power a light bulb or make a noise etc..</a:t>
            </a:r>
          </a:p>
          <a:p>
            <a:r>
              <a:rPr lang="en-US" dirty="0"/>
              <a:t>The things that we are powering are called loads</a:t>
            </a:r>
          </a:p>
          <a:p>
            <a:r>
              <a:rPr lang="en-US" dirty="0"/>
              <a:t>A load in a circuit determines how much energy it will consume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3D51-4769-1F4E-A761-699458E4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 and an LED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80133-018E-6143-83B6-C31BD067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40" y="3263752"/>
            <a:ext cx="3505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2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1201</Words>
  <Application>Microsoft Macintosh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Circuit</vt:lpstr>
      <vt:lpstr>IOT</vt:lpstr>
      <vt:lpstr>electricity</vt:lpstr>
      <vt:lpstr>Ac/dc</vt:lpstr>
      <vt:lpstr>AC/DC Applications</vt:lpstr>
      <vt:lpstr>AC/DC Applications</vt:lpstr>
      <vt:lpstr>Harnessing electricity</vt:lpstr>
      <vt:lpstr>Harnessing electricity - circuits</vt:lpstr>
      <vt:lpstr>Harnessing electricity - circuits</vt:lpstr>
      <vt:lpstr>LED Circuit demo</vt:lpstr>
      <vt:lpstr>Resistance</vt:lpstr>
      <vt:lpstr>current</vt:lpstr>
      <vt:lpstr>Ohm’s law</vt:lpstr>
      <vt:lpstr>LED CIRCUIT DEMO – PART 2</vt:lpstr>
      <vt:lpstr>polarity</vt:lpstr>
      <vt:lpstr>Open / closed circuits</vt:lpstr>
      <vt:lpstr>Open / closed circuits</vt:lpstr>
      <vt:lpstr>switch</vt:lpstr>
      <vt:lpstr>toggle switch</vt:lpstr>
      <vt:lpstr>Create a switched led</vt:lpstr>
      <vt:lpstr>Adding components</vt:lpstr>
      <vt:lpstr>Adding components</vt:lpstr>
      <vt:lpstr>Create a toggled led</vt:lpstr>
      <vt:lpstr>Relevance</vt:lpstr>
      <vt:lpstr>Relevance</vt:lpstr>
      <vt:lpstr>Relevance</vt:lpstr>
      <vt:lpstr>Relevance</vt:lpstr>
      <vt:lpstr>Relevance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&amp; microcontrollers</dc:title>
  <dc:creator>Jeff Grissom</dc:creator>
  <cp:lastModifiedBy>Jeff Grissom</cp:lastModifiedBy>
  <cp:revision>117</cp:revision>
  <dcterms:created xsi:type="dcterms:W3CDTF">2018-12-05T17:06:17Z</dcterms:created>
  <dcterms:modified xsi:type="dcterms:W3CDTF">2019-09-25T00:17:54Z</dcterms:modified>
</cp:coreProperties>
</file>